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0"/>
  </p:handoutMasterIdLst>
  <p:sldIdLst>
    <p:sldId id="256" r:id="rId2"/>
    <p:sldId id="270" r:id="rId3"/>
    <p:sldId id="263" r:id="rId4"/>
    <p:sldId id="282" r:id="rId5"/>
    <p:sldId id="283" r:id="rId6"/>
    <p:sldId id="284" r:id="rId7"/>
    <p:sldId id="257" r:id="rId8"/>
    <p:sldId id="264" r:id="rId9"/>
    <p:sldId id="258" r:id="rId10"/>
    <p:sldId id="259" r:id="rId11"/>
    <p:sldId id="260" r:id="rId12"/>
    <p:sldId id="261" r:id="rId13"/>
    <p:sldId id="262" r:id="rId14"/>
    <p:sldId id="265" r:id="rId15"/>
    <p:sldId id="267" r:id="rId16"/>
    <p:sldId id="274" r:id="rId17"/>
    <p:sldId id="268" r:id="rId18"/>
    <p:sldId id="266" r:id="rId19"/>
    <p:sldId id="269" r:id="rId20"/>
    <p:sldId id="276" r:id="rId21"/>
    <p:sldId id="271" r:id="rId22"/>
    <p:sldId id="272" r:id="rId23"/>
    <p:sldId id="275" r:id="rId24"/>
    <p:sldId id="273" r:id="rId25"/>
    <p:sldId id="277" r:id="rId26"/>
    <p:sldId id="278" r:id="rId27"/>
    <p:sldId id="285" r:id="rId28"/>
    <p:sldId id="279" r:id="rId29"/>
    <p:sldId id="280" r:id="rId30"/>
    <p:sldId id="290" r:id="rId31"/>
    <p:sldId id="281" r:id="rId32"/>
    <p:sldId id="286" r:id="rId33"/>
    <p:sldId id="287" r:id="rId34"/>
    <p:sldId id="288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9" r:id="rId43"/>
    <p:sldId id="297" r:id="rId44"/>
    <p:sldId id="298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0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9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70634-20D4-4D12-8FB6-0CD95A58AE70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E7C42-D9C2-476D-869D-7C4DC38B8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14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A33-6CD1-45D3-B262-C7B8451F0850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418-39BF-4B72-8520-256E6D870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6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A33-6CD1-45D3-B262-C7B8451F0850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418-39BF-4B72-8520-256E6D870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7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A33-6CD1-45D3-B262-C7B8451F0850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418-39BF-4B72-8520-256E6D870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3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A33-6CD1-45D3-B262-C7B8451F0850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418-39BF-4B72-8520-256E6D870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A33-6CD1-45D3-B262-C7B8451F0850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418-39BF-4B72-8520-256E6D870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5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A33-6CD1-45D3-B262-C7B8451F0850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418-39BF-4B72-8520-256E6D870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6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A33-6CD1-45D3-B262-C7B8451F0850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418-39BF-4B72-8520-256E6D870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4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A33-6CD1-45D3-B262-C7B8451F0850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418-39BF-4B72-8520-256E6D870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7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A33-6CD1-45D3-B262-C7B8451F0850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418-39BF-4B72-8520-256E6D870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7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A33-6CD1-45D3-B262-C7B8451F0850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418-39BF-4B72-8520-256E6D870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9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9A33-6CD1-45D3-B262-C7B8451F0850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B418-39BF-4B72-8520-256E6D870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0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F9A33-6CD1-45D3-B262-C7B8451F0850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AB418-39BF-4B72-8520-256E6D870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8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s://www.youtube.com/watch?v=Zs559guIGD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topia.org/stw-student-stress-meditation-overview-video" TargetMode="External"/><Relationship Id="rId2" Type="http://schemas.openxmlformats.org/officeDocument/2006/relationships/hyperlink" Target="http://www.youtube.com/watch?v=utfw-rJUvy4&amp;list=UUhgnzDd1DpRMOnMMvDH4TA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suW_Fhv9wPU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/>
              <a:t>   My Brain is Fabulous!</a:t>
            </a:r>
            <a:r>
              <a:rPr lang="en-US" sz="6000" dirty="0" smtClean="0"/>
              <a:t>	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997" y="3460888"/>
            <a:ext cx="6400800" cy="2939912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I can think with my brain!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By Ms. Boulais, Instructional Coach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Eastbrook Elementary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MSD Pike Township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bgboulais\AppData\Local\Microsoft\Windows\Temporary Internet Files\Content.IE5\VB8WNOQM\MC9003397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14600"/>
            <a:ext cx="1475994" cy="15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7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Blueberries and strawberries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re good foods for our brains!</a:t>
            </a:r>
            <a:endParaRPr lang="en-US" dirty="0"/>
          </a:p>
        </p:txBody>
      </p:sp>
      <p:pic>
        <p:nvPicPr>
          <p:cNvPr id="4098" name="Picture 2" descr="C:\Users\bgboulais\AppData\Local\Microsoft\Windows\Temporary Internet Files\Content.IE5\Q82AC0AG\MP9004387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80" y="2514600"/>
            <a:ext cx="5623560" cy="37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070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Apples, limes, and watermelon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Yummy fruits for my brain!</a:t>
            </a:r>
            <a:endParaRPr lang="en-US" dirty="0"/>
          </a:p>
        </p:txBody>
      </p:sp>
      <p:pic>
        <p:nvPicPr>
          <p:cNvPr id="5122" name="Picture 2" descr="C:\Users\bgboulais\AppData\Local\Microsoft\Windows\Temporary Internet Files\Content.IE5\VB8WNOQM\MP90040663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2129027"/>
            <a:ext cx="5455920" cy="363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9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These foods make your brain strong!</a:t>
            </a:r>
            <a:endParaRPr lang="en-US" b="1" dirty="0"/>
          </a:p>
        </p:txBody>
      </p:sp>
      <p:pic>
        <p:nvPicPr>
          <p:cNvPr id="6146" name="Picture 2" descr="C:\Users\bgboulais\AppData\Local\Microsoft\Windows\Temporary Internet Files\Content.IE5\ZZDWLQR1\MP90044842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28194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gboulais\AppData\Local\Microsoft\Windows\Temporary Internet Files\Content.IE5\1KE1L829\MP900314016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96" y="2034381"/>
            <a:ext cx="242620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bgboulais\AppData\Local\Microsoft\Windows\Temporary Internet Files\Content.IE5\5H7M1931\MC9004417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7432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20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foods to make our brains 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Copperplate Gothic Bold" pitchFamily="34" charset="0"/>
              </a:rPr>
              <a:t>POWERFUL!</a:t>
            </a:r>
          </a:p>
          <a:p>
            <a:endParaRPr lang="en-US" sz="6600" b="1" dirty="0">
              <a:latin typeface="Copperplate Gothic Bold" pitchFamily="34" charset="0"/>
            </a:endParaRPr>
          </a:p>
        </p:txBody>
      </p:sp>
      <p:pic>
        <p:nvPicPr>
          <p:cNvPr id="9218" name="Picture 2" descr="C:\Users\bgboulais\AppData\Local\Microsoft\Windows\Temporary Internet Files\Content.IE5\5H7M1931\MC90025128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40588"/>
            <a:ext cx="4641957" cy="31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186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Yummy Brain Food!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C:\Users\bgboulais\AppData\Local\Microsoft\Windows\Temporary Internet Files\Content.IE5\ZZDWLQR1\MP9004307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305800" cy="46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0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Broccoli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C:\Users\bgboulais\AppData\Local\Microsoft\Windows\Temporary Internet Files\Content.IE5\DIP317BR\MP90004954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001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583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Walnuts, almonds and green tea are also fabulous for your brain!</a:t>
            </a:r>
            <a:endParaRPr lang="en-US" dirty="0"/>
          </a:p>
        </p:txBody>
      </p:sp>
      <p:pic>
        <p:nvPicPr>
          <p:cNvPr id="17410" name="Picture 2" descr="C:\Users\bgboulais\AppData\Local\Microsoft\Windows\Temporary Internet Files\Content.IE5\VB8WNOQM\MC9003830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4" y="1752600"/>
            <a:ext cx="3491405" cy="286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bgboulais\AppData\Local\Microsoft\Windows\Temporary Internet Files\Content.IE5\1KE1L829\MP900177950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bgboulais\AppData\Local\Microsoft\Windows\Temporary Internet Files\Content.IE5\5H7M1931\MC90044184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6" y="3886200"/>
            <a:ext cx="2474914" cy="267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680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bgboulais\AppData\Local\Microsoft\Windows\Temporary Internet Files\Content.IE5\ZZDWLQR1\MP9004483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4" y="0"/>
            <a:ext cx="8083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1981200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All of these are fabulous brain foods!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502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notice…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bout brain foods?</a:t>
            </a:r>
            <a:endParaRPr lang="en-US" dirty="0"/>
          </a:p>
        </p:txBody>
      </p:sp>
      <p:pic>
        <p:nvPicPr>
          <p:cNvPr id="11267" name="Picture 3" descr="C:\Users\bgboulais\AppData\Local\Microsoft\Windows\Temporary Internet Files\Content.IE5\M2734FVL\MP90043065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25600"/>
            <a:ext cx="4517629" cy="489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40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are all Fruits and Vegetables!</a:t>
            </a:r>
            <a:endParaRPr lang="en-US" dirty="0"/>
          </a:p>
        </p:txBody>
      </p:sp>
      <p:pic>
        <p:nvPicPr>
          <p:cNvPr id="14338" name="Picture 2" descr="C:\Users\bgboulais\AppData\Local\Microsoft\Windows\Temporary Internet Files\Content.IE5\M8EBVDYN\MP90040043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43145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Plants!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8877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Lesson 1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What we know about our brain and how to make it stronger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178251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2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The parts of your brain and watering the brain.</a:t>
            </a:r>
            <a:endParaRPr lang="en-US" b="1" dirty="0"/>
          </a:p>
        </p:txBody>
      </p:sp>
      <p:pic>
        <p:nvPicPr>
          <p:cNvPr id="19459" name="Picture 3" descr="C:\Users\bgboulais\AppData\Local\Microsoft\Windows\Temporary Internet Files\Content.IE5\DIP317BR\MC90022193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09800"/>
            <a:ext cx="4343399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195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know…	</a:t>
            </a:r>
            <a:endParaRPr lang="en-US" dirty="0"/>
          </a:p>
        </p:txBody>
      </p:sp>
      <p:pic>
        <p:nvPicPr>
          <p:cNvPr id="15362" name="Picture 2" descr="C:\Users\bgboulais\AppData\Local\Microsoft\Windows\Temporary Internet Files\Content.IE5\5H7M1931\MP900444789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44821"/>
            <a:ext cx="5486400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416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/>
          <a:lstStyle/>
          <a:p>
            <a:r>
              <a:rPr lang="en-US" dirty="0" smtClean="0"/>
              <a:t>Your brain needs 2 glasses of water for every 25 pounds you weigh!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386" name="Picture 2" descr="C:\Users\bgboulais\AppData\Local\Microsoft\Windows\Temporary Internet Files\Content.IE5\ZZDWLQR1\MC90044175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bgboulais\AppData\Local\Microsoft\Windows\Temporary Internet Files\Content.IE5\ZZDWLQR1\MC90044175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72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Now kiss your ….</a:t>
            </a:r>
            <a:endParaRPr lang="en-US" sz="6000" b="1" dirty="0"/>
          </a:p>
        </p:txBody>
      </p:sp>
      <p:pic>
        <p:nvPicPr>
          <p:cNvPr id="18435" name="Picture 3" descr="C:\Users\bgboulais\AppData\Local\Microsoft\Windows\Temporary Internet Files\Content.IE5\DIP317BR\MC9003629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1860"/>
            <a:ext cx="6070239" cy="37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092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3</a:t>
            </a:r>
            <a:br>
              <a:rPr lang="en-US" dirty="0" smtClean="0"/>
            </a:br>
            <a:r>
              <a:rPr lang="en-US" dirty="0" smtClean="0"/>
              <a:t>Two </a:t>
            </a:r>
            <a:r>
              <a:rPr lang="en-US" dirty="0"/>
              <a:t>I</a:t>
            </a:r>
            <a:r>
              <a:rPr lang="en-US" dirty="0" smtClean="0"/>
              <a:t>mportant </a:t>
            </a:r>
            <a:r>
              <a:rPr lang="en-US" dirty="0"/>
              <a:t>P</a:t>
            </a:r>
            <a:r>
              <a:rPr lang="en-US" dirty="0" smtClean="0"/>
              <a:t>arts of </a:t>
            </a:r>
            <a:r>
              <a:rPr lang="en-US" dirty="0"/>
              <a:t>Y</a:t>
            </a:r>
            <a:r>
              <a:rPr lang="en-US" dirty="0" smtClean="0"/>
              <a:t>our Brain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209800"/>
            <a:ext cx="708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The parts of your </a:t>
            </a:r>
            <a:r>
              <a:rPr lang="en-US" sz="6600" b="1" dirty="0"/>
              <a:t>b</a:t>
            </a:r>
            <a:r>
              <a:rPr lang="en-US" sz="6600" b="1" dirty="0" smtClean="0"/>
              <a:t>rain</a:t>
            </a:r>
          </a:p>
          <a:p>
            <a:pPr algn="ctr"/>
            <a:r>
              <a:rPr lang="en-US" sz="6600" b="1" dirty="0" smtClean="0"/>
              <a:t>Inside  </a:t>
            </a:r>
            <a:endParaRPr lang="en-US" sz="6600" b="1" dirty="0"/>
          </a:p>
        </p:txBody>
      </p:sp>
      <p:pic>
        <p:nvPicPr>
          <p:cNvPr id="20482" name="Picture 2" descr="C:\Users\bgboulais\AppData\Local\Microsoft\Windows\Temporary Internet Files\Content.IE5\DIP317BR\MC9002219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54901"/>
            <a:ext cx="2357113" cy="235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bgboulais\AppData\Local\Microsoft\Windows\Temporary Internet Files\Content.IE5\1KE1L829\MC9003326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54902"/>
            <a:ext cx="2429807" cy="220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665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Prefrontal Cortex is thinking part of my brain</a:t>
            </a:r>
            <a:r>
              <a:rPr lang="en-US" dirty="0"/>
              <a:t> </a:t>
            </a:r>
            <a:r>
              <a:rPr lang="en-US" dirty="0" smtClean="0"/>
              <a:t>and it is at the front of my head. It is here that I make decisions about my life.</a:t>
            </a:r>
            <a:endParaRPr lang="en-US" dirty="0"/>
          </a:p>
        </p:txBody>
      </p:sp>
      <p:pic>
        <p:nvPicPr>
          <p:cNvPr id="3" name="Picture 2" descr="http://www.examcorp.com/v5/images/p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32314"/>
            <a:ext cx="4655859" cy="37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256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I think, my body moves. It sends signals throughout my body like a train!</a:t>
            </a:r>
            <a:endParaRPr lang="en-US" dirty="0"/>
          </a:p>
        </p:txBody>
      </p:sp>
      <p:pic>
        <p:nvPicPr>
          <p:cNvPr id="3" name="Picture 2" descr="http://www.examcorp.com/v5/images/p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6031004" cy="40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147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43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brain is in charge of my body!</a:t>
            </a:r>
            <a:br>
              <a:rPr lang="en-US" dirty="0" smtClean="0"/>
            </a:br>
            <a:r>
              <a:rPr lang="en-US" dirty="0" smtClean="0"/>
              <a:t>It is powerful like the engine of a  train.</a:t>
            </a:r>
            <a:br>
              <a:rPr lang="en-US" dirty="0" smtClean="0"/>
            </a:br>
            <a:r>
              <a:rPr lang="en-US" dirty="0" smtClean="0"/>
              <a:t>My brain controls my heart beating and my movements as well!</a:t>
            </a:r>
            <a:endParaRPr lang="en-US" dirty="0"/>
          </a:p>
        </p:txBody>
      </p:sp>
      <p:pic>
        <p:nvPicPr>
          <p:cNvPr id="4098" name="Picture 2" descr="C:\Users\bgboulais\AppData\Local\Microsoft\Windows\Temporary Internet Files\Content.IE5\VB8WNOQM\MP9004019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367428"/>
            <a:ext cx="5265732" cy="350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171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thinking!!!!!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part helps me think about my behavior and make good choices</a:t>
            </a:r>
            <a:r>
              <a:rPr lang="en-US" dirty="0" smtClean="0"/>
              <a:t>! I love my prefrontal cortex!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://www.examcorp.com/v5/images/p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4213567" cy="282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Program Files (x86)\Microsoft Office\MEDIA\CAGCAT10\j023087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83232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27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HelloRecess" pitchFamily="2" charset="0"/>
                <a:ea typeface="HelloRecess" pitchFamily="2" charset="0"/>
              </a:rPr>
              <a:t>It helps you control your behavior, think about problems, make right and wrong choices, and think about the consequences of your actions</a:t>
            </a:r>
            <a:r>
              <a:rPr lang="en-US" sz="3600" b="1" dirty="0" smtClean="0">
                <a:latin typeface="HelloRecess" pitchFamily="2" charset="0"/>
                <a:ea typeface="HelloRecess" pitchFamily="2" charset="0"/>
              </a:rPr>
              <a:t>.</a:t>
            </a:r>
            <a:br>
              <a:rPr lang="en-US" sz="3600" b="1" dirty="0" smtClean="0">
                <a:latin typeface="HelloRecess" pitchFamily="2" charset="0"/>
                <a:ea typeface="HelloRecess" pitchFamily="2" charset="0"/>
              </a:rPr>
            </a:br>
            <a:r>
              <a:rPr lang="en-US" sz="3600" b="1" dirty="0" smtClean="0">
                <a:latin typeface="HelloRecess" pitchFamily="2" charset="0"/>
                <a:ea typeface="HelloRecess" pitchFamily="2" charset="0"/>
              </a:rPr>
              <a:t>What’s a consequence?</a:t>
            </a:r>
            <a:r>
              <a:rPr lang="en-US" dirty="0">
                <a:latin typeface="HelloRecess" pitchFamily="2" charset="0"/>
                <a:ea typeface="HelloRecess" pitchFamily="2" charset="0"/>
              </a:rPr>
              <a:t/>
            </a:r>
            <a:br>
              <a:rPr lang="en-US" dirty="0">
                <a:latin typeface="HelloRecess" pitchFamily="2" charset="0"/>
                <a:ea typeface="HelloRecess" pitchFamily="2" charset="0"/>
              </a:rPr>
            </a:br>
            <a:endParaRPr lang="en-US" dirty="0"/>
          </a:p>
        </p:txBody>
      </p:sp>
      <p:pic>
        <p:nvPicPr>
          <p:cNvPr id="5122" name="Picture 2" descr="C:\Users\bgboulais\AppData\Local\Microsoft\Windows\Temporary Internet Files\Content.IE5\M2734FVL\MC9003638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67200"/>
            <a:ext cx="3146450" cy="232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1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I have a brain inside my head.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 descr="C:\Users\bgboulais\AppData\Local\Microsoft\Windows\Temporary Internet Files\Content.IE5\M8EBVDYN\MP90043874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200400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603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/>
          <a:lstStyle/>
          <a:p>
            <a:r>
              <a:rPr lang="en-US" dirty="0" smtClean="0"/>
              <a:t>A consequence is what happens when we make a choice whether it is good or bad.</a:t>
            </a:r>
            <a:endParaRPr lang="en-US" dirty="0"/>
          </a:p>
        </p:txBody>
      </p:sp>
      <p:pic>
        <p:nvPicPr>
          <p:cNvPr id="10242" name="Picture 2" descr="C:\Users\bgboulais\AppData\Local\Microsoft\Windows\Temporary Internet Files\Content.IE5\DIP317BR\MC90043527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24150"/>
            <a:ext cx="4495800" cy="311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35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en-US" dirty="0" smtClean="0"/>
              <a:t>Making Choices Can be Tricky!</a:t>
            </a:r>
            <a:br>
              <a:rPr lang="en-US" dirty="0" smtClean="0"/>
            </a:br>
            <a:r>
              <a:rPr lang="en-US" dirty="0" smtClean="0"/>
              <a:t>Should I do this or that?</a:t>
            </a:r>
            <a:endParaRPr lang="en-US" dirty="0"/>
          </a:p>
        </p:txBody>
      </p:sp>
      <p:pic>
        <p:nvPicPr>
          <p:cNvPr id="6146" name="Picture 2" descr="C:\Users\bgboulais\AppData\Local\Microsoft\Windows\Temporary Internet Files\Content.IE5\VB8WNOQM\MP90044905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667000"/>
            <a:ext cx="5257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59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Hmm….should I be in the road?</a:t>
            </a:r>
            <a:endParaRPr lang="en-US" dirty="0"/>
          </a:p>
        </p:txBody>
      </p:sp>
      <p:pic>
        <p:nvPicPr>
          <p:cNvPr id="7171" name="Picture 3" descr="C:\Users\bgboulais\AppData\Local\Microsoft\Windows\Temporary Internet Files\Content.IE5\M8EBVDYN\MP9004388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46863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573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Stay in my yard or listen to my parents?</a:t>
            </a:r>
            <a:endParaRPr lang="en-US" dirty="0"/>
          </a:p>
        </p:txBody>
      </p:sp>
      <p:pic>
        <p:nvPicPr>
          <p:cNvPr id="8194" name="Picture 2" descr="C:\Users\bgboulais\AppData\Local\Microsoft\Windows\Temporary Internet Files\Content.IE5\Q82AC0AG\MC91021735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38031"/>
            <a:ext cx="5562600" cy="478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08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prefrontal cortex helps me control my behavior.</a:t>
            </a:r>
          </a:p>
        </p:txBody>
      </p:sp>
      <p:pic>
        <p:nvPicPr>
          <p:cNvPr id="3" name="Picture 2" descr="C:\Users\bgboulais\AppData\Local\Microsoft\Windows\Temporary Internet Files\Content.IE5\5H7M1931\MC9003267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2983687" cy="325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bgboulais\AppData\Local\Microsoft\Windows\Temporary Internet Files\Content.IE5\Q82AC0AG\MC9003201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81174"/>
            <a:ext cx="1797710" cy="26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386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r>
              <a:rPr lang="en-US" dirty="0" smtClean="0"/>
              <a:t>Lesson 4</a:t>
            </a:r>
            <a:br>
              <a:rPr lang="en-US" dirty="0" smtClean="0"/>
            </a:br>
            <a:r>
              <a:rPr lang="en-US" dirty="0" smtClean="0"/>
              <a:t>My Prefrontal Cortex controls my long and short term memory.</a:t>
            </a:r>
            <a:endParaRPr lang="en-US" dirty="0"/>
          </a:p>
        </p:txBody>
      </p:sp>
      <p:pic>
        <p:nvPicPr>
          <p:cNvPr id="3" name="Picture 2" descr="http://www.examcorp.com/v5/images/p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701523"/>
            <a:ext cx="4754306" cy="31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62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also helps me to plan and stay organized.</a:t>
            </a:r>
            <a:endParaRPr lang="en-US" dirty="0"/>
          </a:p>
        </p:txBody>
      </p:sp>
      <p:pic>
        <p:nvPicPr>
          <p:cNvPr id="11267" name="Picture 3" descr="C:\Users\bgboulais\AppData\Local\Microsoft\Windows\Temporary Internet Files\Content.IE5\DIP317BR\MC90044198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98724"/>
            <a:ext cx="1828800" cy="393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bgboulais\AppData\Local\Microsoft\Windows\Temporary Internet Files\Content.IE5\M8EBVDYN\MC9000786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2498724"/>
            <a:ext cx="2673229" cy="37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bgboulais\AppData\Local\Microsoft\Windows\Temporary Internet Files\Content.IE5\Q82AC0AG\MC9004414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12712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851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667" y="304800"/>
            <a:ext cx="8229600" cy="2590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And guess what?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helps me remember things from a long time ago and from what my teacher says today.</a:t>
            </a:r>
            <a:endParaRPr lang="en-US" dirty="0"/>
          </a:p>
        </p:txBody>
      </p:sp>
      <p:pic>
        <p:nvPicPr>
          <p:cNvPr id="3" name="Picture 2" descr="http://www.examcorp.com/v5/images/p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01" y="3149600"/>
            <a:ext cx="2582799" cy="29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bgboulais\AppData\Local\Microsoft\Windows\Temporary Internet Files\Content.IE5\M8EBVDYN\MP90040936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09571"/>
            <a:ext cx="172804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180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son Andre’s Story…</a:t>
            </a:r>
            <a:endParaRPr lang="en-US" dirty="0"/>
          </a:p>
        </p:txBody>
      </p:sp>
      <p:pic>
        <p:nvPicPr>
          <p:cNvPr id="13314" name="Picture 2" descr="C:\Users\bgboulais\AppData\Local\Microsoft\Windows\Temporary Internet Files\Content.IE5\5H7M1931\MP9004021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2129028"/>
            <a:ext cx="2751133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bgboulais\AppData\Local\Microsoft\Windows\Temporary Internet Files\Content.IE5\M8EBVDYN\MP90042276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bgboulais\AppData\Local\Microsoft\Windows\Temporary Internet Files\Content.IE5\DIP317BR\MP90044836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33700"/>
            <a:ext cx="228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8831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/>
          <a:lstStyle/>
          <a:p>
            <a:r>
              <a:rPr lang="en-US" dirty="0" smtClean="0"/>
              <a:t>Part </a:t>
            </a:r>
            <a:r>
              <a:rPr lang="en-US" b="1" dirty="0" smtClean="0"/>
              <a:t>Three=3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can my brain help me in school?</a:t>
            </a:r>
            <a:endParaRPr lang="en-US" dirty="0"/>
          </a:p>
        </p:txBody>
      </p:sp>
      <p:pic>
        <p:nvPicPr>
          <p:cNvPr id="14338" name="Picture 2" descr="C:\Program Files (x86)\Microsoft Office\MEDIA\CAGCAT10\j018332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21914"/>
            <a:ext cx="4495800" cy="312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30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/>
          <a:lstStyle/>
          <a:p>
            <a:r>
              <a:rPr lang="en-US" dirty="0" smtClean="0"/>
              <a:t>My brain is here inside.</a:t>
            </a:r>
            <a:br>
              <a:rPr lang="en-US" dirty="0" smtClean="0"/>
            </a:br>
            <a:r>
              <a:rPr lang="en-US" dirty="0" smtClean="0"/>
              <a:t>My cranium protects my brain.	</a:t>
            </a:r>
            <a:endParaRPr lang="en-US" dirty="0"/>
          </a:p>
        </p:txBody>
      </p:sp>
      <p:pic>
        <p:nvPicPr>
          <p:cNvPr id="1026" name="Picture 2" descr="C:\Users\bgboulais\AppData\Local\Microsoft\Windows\Temporary Internet Files\Content.IE5\DIP317BR\MP9004387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86409"/>
            <a:ext cx="2764036" cy="368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gboulais\AppData\Local\Microsoft\Windows\Temporary Internet Files\Content.IE5\M8EBVDYN\MP90038578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244928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9710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Inside my brain is the </a:t>
            </a:r>
            <a:r>
              <a:rPr lang="en-US" b="1" dirty="0" smtClean="0"/>
              <a:t>Limbic System</a:t>
            </a:r>
            <a:endParaRPr lang="en-US" b="1" dirty="0"/>
          </a:p>
        </p:txBody>
      </p:sp>
      <p:pic>
        <p:nvPicPr>
          <p:cNvPr id="15363" name="Picture 3" descr="C:\Users\bgboulais\AppData\Local\Microsoft\Windows\Temporary Internet Files\Content.IE5\VB8WNOQM\MP90042767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289184" cy="418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799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Little parts work together inside my brain. It’s a system!</a:t>
            </a:r>
            <a:endParaRPr lang="en-US" dirty="0"/>
          </a:p>
        </p:txBody>
      </p:sp>
      <p:pic>
        <p:nvPicPr>
          <p:cNvPr id="3" name="Picture 4" descr="http://0.static.wix.com/media/1d060f_fa6123f1eecf0f60f0bb0a7a0e11fca5.jpg_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90" y="1893093"/>
            <a:ext cx="3757232" cy="374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368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Limbic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HelloRecess" pitchFamily="2" charset="0"/>
                <a:ea typeface="HelloRecess" pitchFamily="2" charset="0"/>
              </a:rPr>
              <a:t>This is the area of the brain where we feel anger, fear, and pleasure. </a:t>
            </a:r>
            <a:endParaRPr lang="en-US" sz="4400" dirty="0" smtClean="0">
              <a:latin typeface="HelloRecess" pitchFamily="2" charset="0"/>
              <a:ea typeface="HelloRecess" pitchFamily="2" charset="0"/>
            </a:endParaRPr>
          </a:p>
          <a:p>
            <a:pPr algn="ctr"/>
            <a:endParaRPr lang="en-US" sz="4400" dirty="0">
              <a:latin typeface="HelloRecess" pitchFamily="2" charset="0"/>
              <a:ea typeface="HelloRecess" pitchFamily="2" charset="0"/>
            </a:endParaRPr>
          </a:p>
          <a:p>
            <a:pPr algn="ctr"/>
            <a:endParaRPr lang="en-US" sz="1600" dirty="0" smtClean="0">
              <a:latin typeface="HelloRecess" pitchFamily="2" charset="0"/>
              <a:ea typeface="HelloRecess" pitchFamily="2" charset="0"/>
            </a:endParaRPr>
          </a:p>
          <a:p>
            <a:pPr algn="ctr"/>
            <a:endParaRPr lang="en-US" sz="1600" dirty="0" smtClean="0">
              <a:latin typeface="HelloRecess" pitchFamily="2" charset="0"/>
              <a:ea typeface="HelloRecess" pitchFamily="2" charset="0"/>
            </a:endParaRPr>
          </a:p>
          <a:p>
            <a:pPr algn="ctr"/>
            <a:endParaRPr lang="en-US" sz="1600" dirty="0">
              <a:latin typeface="HelloRecess" pitchFamily="2" charset="0"/>
              <a:ea typeface="HelloRecess" pitchFamily="2" charset="0"/>
            </a:endParaRPr>
          </a:p>
          <a:p>
            <a:pPr algn="ctr"/>
            <a:endParaRPr lang="en-US" sz="1600" dirty="0" smtClean="0">
              <a:latin typeface="HelloRecess" pitchFamily="2" charset="0"/>
              <a:ea typeface="HelloRecess" pitchFamily="2" charset="0"/>
            </a:endParaRPr>
          </a:p>
          <a:p>
            <a:pPr algn="ctr"/>
            <a:endParaRPr lang="en-US" sz="1600" b="1" dirty="0">
              <a:latin typeface="HelloRecess" pitchFamily="2" charset="0"/>
              <a:ea typeface="HelloRecess" pitchFamily="2" charset="0"/>
            </a:endParaRPr>
          </a:p>
          <a:p>
            <a:pPr algn="ctr"/>
            <a:r>
              <a:rPr lang="en-US" b="1" dirty="0">
                <a:latin typeface="HelloRecess" pitchFamily="2" charset="0"/>
                <a:ea typeface="HelloRecess" pitchFamily="2" charset="0"/>
              </a:rPr>
              <a:t>Why would we need these for survival? </a:t>
            </a:r>
          </a:p>
          <a:p>
            <a:endParaRPr lang="en-US" dirty="0"/>
          </a:p>
        </p:txBody>
      </p:sp>
      <p:pic>
        <p:nvPicPr>
          <p:cNvPr id="1026" name="Picture 2" descr="C:\Users\bgboulais\AppData\Local\Microsoft\Windows\Temporary Internet Files\Content.IE5\Q82AC0AG\MP9004311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gboulais\AppData\Local\Microsoft\Windows\Temporary Internet Files\Content.IE5\DIP317BR\MP9004423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62200"/>
            <a:ext cx="1879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203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Limbic System connects us to emotions…our feelings</a:t>
            </a:r>
            <a:endParaRPr lang="en-US" dirty="0"/>
          </a:p>
        </p:txBody>
      </p:sp>
      <p:pic>
        <p:nvPicPr>
          <p:cNvPr id="16386" name="Picture 2" descr="C:\Users\bgboulais\AppData\Local\Microsoft\Windows\Temporary Internet Files\Content.IE5\M2734FVL\MP90044909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19431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bgboulais\AppData\Local\Microsoft\Windows\Temporary Internet Files\Content.IE5\1KE1L829\MC9102173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540" y="4022679"/>
            <a:ext cx="2051457" cy="212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bgboulais\AppData\Local\Microsoft\Windows\Temporary Internet Files\Content.IE5\Q82AC0AG\MC90008904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97" y="1835200"/>
            <a:ext cx="2912085" cy="25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291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Hippocompas</a:t>
            </a:r>
            <a:r>
              <a:rPr lang="en-US" dirty="0" smtClean="0"/>
              <a:t> and Amygdala</a:t>
            </a:r>
            <a:endParaRPr lang="en-US" dirty="0"/>
          </a:p>
        </p:txBody>
      </p:sp>
      <p:pic>
        <p:nvPicPr>
          <p:cNvPr id="4" name="Picture 4" descr="http://0.static.wix.com/media/1d060f_fa6123f1eecf0f60f0bb0a7a0e11fca5.jpg_5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4906221" cy="489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6139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Amygdala</a:t>
            </a:r>
            <a:r>
              <a:rPr lang="en-US" dirty="0">
                <a:latin typeface="HelloRecess" pitchFamily="2" charset="0"/>
                <a:ea typeface="HelloRecess" pitchFamily="2" charset="0"/>
              </a:rPr>
              <a:t> </a:t>
            </a:r>
            <a:r>
              <a:rPr lang="en-US" dirty="0" smtClean="0">
                <a:latin typeface="HelloRecess" pitchFamily="2" charset="0"/>
                <a:ea typeface="HelloRecess" pitchFamily="2" charset="0"/>
              </a:rPr>
              <a:t>-The </a:t>
            </a:r>
            <a:r>
              <a:rPr lang="en-US" dirty="0">
                <a:latin typeface="HelloRecess" pitchFamily="2" charset="0"/>
                <a:ea typeface="HelloRecess" pitchFamily="2" charset="0"/>
              </a:rPr>
              <a:t>amygdala is responsible for determining what memories are stored in your brain</a:t>
            </a:r>
            <a:endParaRPr lang="en-US" dirty="0"/>
          </a:p>
        </p:txBody>
      </p:sp>
      <p:pic>
        <p:nvPicPr>
          <p:cNvPr id="4" name="Picture 2" descr="http://t0.gstatic.com/images?q=tbn:ANd9GcT2NHezdhSPxb7QMpxTaPEk0V9-UtxIr6Hx-Q4BReae5cG4tje4:knowingneurons.files.wordpress.com/2013/02/words-amygdala-small.jpg%3Fw%3D6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3670828" cy="299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948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Hippocampus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us with our long term memories and our short term memories.</a:t>
            </a:r>
          </a:p>
          <a:p>
            <a:r>
              <a:rPr lang="en-US" dirty="0" smtClean="0"/>
              <a:t>Hmmm how can that help us in school?</a:t>
            </a:r>
          </a:p>
          <a:p>
            <a:r>
              <a:rPr lang="en-US" dirty="0" smtClean="0"/>
              <a:t>ABCDEFGHIJKL     MN</a:t>
            </a:r>
          </a:p>
          <a:p>
            <a:r>
              <a:rPr lang="en-US" dirty="0" smtClean="0"/>
              <a:t>OP  QRS  TUV  WXYZ</a:t>
            </a:r>
          </a:p>
          <a:p>
            <a:r>
              <a:rPr lang="en-US" dirty="0" smtClean="0"/>
              <a:t>12345678910 11   12 13 14 15 16 17 18 19 20</a:t>
            </a:r>
          </a:p>
          <a:p>
            <a:r>
              <a:rPr lang="en-US" dirty="0" smtClean="0"/>
              <a:t>Words, sentences, stories!!! Oh MY!!!!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687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Neurons-you are born with a certain number…you get what your get!</a:t>
            </a:r>
            <a:endParaRPr lang="en-US" dirty="0"/>
          </a:p>
        </p:txBody>
      </p:sp>
      <p:pic>
        <p:nvPicPr>
          <p:cNvPr id="4" name="Picture 2" descr="http://t0.gstatic.com/images?q=tbn:ANd9GcTRayVH-l97l-GhBXbNsxCNrg0WWct22pR9EfZM4KehR0qmz9xR:images.iop.org/objects/phw/news/15/9/18/neur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94276"/>
            <a:ext cx="6096000" cy="456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594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Neurons are Busy Cells!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Transmitters- means they move like a train!</a:t>
            </a:r>
            <a:endParaRPr lang="en-US" dirty="0"/>
          </a:p>
        </p:txBody>
      </p:sp>
      <p:pic>
        <p:nvPicPr>
          <p:cNvPr id="4" name="Picture 2" descr="http://t1.gstatic.com/images?q=tbn:ANd9GcRHSu7qYq7HMO-sM0028VHEpc7x3pBNshdOEkwq5qP2LZO7_J6o:2.bp.blogspot.com/_yYOa7jBwPv4/TGJACA0RduI/AAAAAAAAABQ/8ZQj9WznW08/S350/Motor%2BNeurons%2B%285%2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88" y="1784218"/>
            <a:ext cx="3881049" cy="305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4784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Dendrites-can grow the more you learn! </a:t>
            </a:r>
            <a:endParaRPr lang="en-US" sz="5400" b="1" dirty="0"/>
          </a:p>
        </p:txBody>
      </p:sp>
      <p:pic>
        <p:nvPicPr>
          <p:cNvPr id="4" name="Picture 2" descr="Dendrites take in information from other cells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90838"/>
            <a:ext cx="5499100" cy="314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1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dirty="0" smtClean="0"/>
              <a:t>Before I was born</a:t>
            </a:r>
            <a:br>
              <a:rPr lang="en-US" dirty="0" smtClean="0"/>
            </a:br>
            <a:r>
              <a:rPr lang="en-US" dirty="0" smtClean="0"/>
              <a:t>my brain wasn’t finished growing.</a:t>
            </a:r>
            <a:endParaRPr lang="en-US" dirty="0"/>
          </a:p>
        </p:txBody>
      </p:sp>
      <p:pic>
        <p:nvPicPr>
          <p:cNvPr id="2050" name="Picture 2" descr="C:\Users\bgboulais\AppData\Local\Microsoft\Windows\Temporary Internet Files\Content.IE5\Q82AC0AG\MP90038578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2743200"/>
            <a:ext cx="3960654" cy="282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2753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HelloRecess" pitchFamily="2" charset="0"/>
                <a:ea typeface="HelloRecess" pitchFamily="2" charset="0"/>
              </a:rPr>
              <a:t>Axons are long fibers that send messages around the body. </a:t>
            </a:r>
            <a:r>
              <a:rPr lang="en-US" dirty="0">
                <a:latin typeface="HelloRecess" pitchFamily="2" charset="0"/>
                <a:ea typeface="HelloRecess" pitchFamily="2" charset="0"/>
              </a:rPr>
              <a:t/>
            </a:r>
            <a:br>
              <a:rPr lang="en-US" dirty="0">
                <a:latin typeface="HelloRecess" pitchFamily="2" charset="0"/>
                <a:ea typeface="HelloRecess" pitchFamily="2" charset="0"/>
              </a:rPr>
            </a:br>
            <a:endParaRPr lang="en-US" dirty="0"/>
          </a:p>
        </p:txBody>
      </p:sp>
      <p:pic>
        <p:nvPicPr>
          <p:cNvPr id="4" name="Picture 2" descr="The axon transmits information away from the cell body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33" y="1981200"/>
            <a:ext cx="5515967" cy="31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7987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longest Axon is…</a:t>
            </a:r>
            <a:endParaRPr lang="en-US" dirty="0"/>
          </a:p>
        </p:txBody>
      </p:sp>
      <p:pic>
        <p:nvPicPr>
          <p:cNvPr id="1026" name="Picture 2" descr="C:\Users\bgboulais\AppData\Local\Microsoft\Windows\Temporary Internet Files\Content.IE5\5H7M1931\MP90038581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85" y="1600200"/>
            <a:ext cx="323283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gboulais\AppData\Local\Microsoft\Windows\Temporary Internet Files\Content.IE5\5H7M1931\MP90043046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054100"/>
            <a:ext cx="23241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gboulais\AppData\Local\Microsoft\Windows\Temporary Internet Files\Content.IE5\Q82AC0AG\MC90044874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71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Neurons make connections</a:t>
            </a:r>
            <a:br>
              <a:rPr lang="en-US" b="1" dirty="0" smtClean="0"/>
            </a:br>
            <a:r>
              <a:rPr lang="en-US" b="1" dirty="0" smtClean="0"/>
              <a:t>The more connections we make the more our brain grows!</a:t>
            </a:r>
            <a:endParaRPr lang="en-US" b="1" dirty="0"/>
          </a:p>
        </p:txBody>
      </p:sp>
      <p:pic>
        <p:nvPicPr>
          <p:cNvPr id="5" name="Picture 2" descr="http://t3.gstatic.com/images?q=tbn:ANd9GcQ-K1VFblo8BYU74_-WTAs6xBUUh4woOInr8adxbsXoThRDIC0LZA:www.cerebromente.org.br/n14/mente/neurons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332830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2.gstatic.com/images?q=tbn:ANd9GcS_cHQQUAs4HSK1HA-b5_p0y6iRCtTn6dq20l-Z-ptVlmqUuAGNkA:www.sophiascure.org/wp-content/uploads/2011/03/Motor-Neuron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2476500" cy="311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2594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Calm Down and Release your Amygdala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hlinkClick r:id="rId2"/>
              </a:rPr>
              <a:t>https://</a:t>
            </a:r>
            <a:r>
              <a:rPr lang="en-US" sz="4400" dirty="0" smtClean="0">
                <a:hlinkClick r:id="rId2"/>
              </a:rPr>
              <a:t>www.youtube.com/watch?v=Zs559guIGDo</a:t>
            </a:r>
            <a:endParaRPr lang="en-US" sz="4400" dirty="0" smtClean="0"/>
          </a:p>
          <a:p>
            <a:endParaRPr lang="en-US" sz="4400" dirty="0"/>
          </a:p>
        </p:txBody>
      </p:sp>
      <p:pic>
        <p:nvPicPr>
          <p:cNvPr id="2050" name="Picture 2" descr="C:\Users\bgboulais\AppData\Local\Microsoft\Windows\Temporary Internet Files\Content.IE5\Q82AC0AG\MP90044854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2590800" cy="173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gboulais\AppData\Local\Microsoft\Windows\Temporary Internet Files\Content.IE5\M8EBVDYN\MP90044252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95968"/>
            <a:ext cx="24003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gboulais\AppData\Local\Microsoft\Windows\Temporary Internet Files\Content.IE5\ZZDWLQR1\MP90044224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0" y="3200400"/>
            <a:ext cx="1707888" cy="256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gboulais\AppData\Local\Microsoft\Windows\Temporary Internet Files\Content.IE5\Q82AC0AG\MP90030917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31685"/>
            <a:ext cx="2377944" cy="156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0695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gboulais\AppData\Local\Microsoft\Windows\Temporary Internet Files\Content.IE5\ZZDWLQR1\MC9002938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62" y="2973629"/>
            <a:ext cx="3123743" cy="311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gboulais\AppData\Local\Microsoft\Windows\Temporary Internet Files\Content.IE5\5H7M1931\MC9003906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1706270" cy="18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gboulais\AppData\Local\Microsoft\Windows\Temporary Internet Files\Content.IE5\5H7M1931\MP90043064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4572001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2768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bgboulais\AppData\Local\Microsoft\Windows\Temporary Internet Files\Content.IE5\Q82AC0AG\MP90042226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5638800" cy="375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gboulais\AppData\Local\Microsoft\Windows\Temporary Internet Files\Content.IE5\1KE1L829\MC9003185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08071"/>
            <a:ext cx="2209800" cy="25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bgboulais\AppData\Local\Microsoft\Windows\Temporary Internet Files\Content.IE5\DIP317BR\MP90040750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38732"/>
            <a:ext cx="3506985" cy="233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8498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Focused Attention Breaks help us relax and learn more!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bgboulais\AppData\Local\Microsoft\Windows\Temporary Internet Files\Content.IE5\1KE1L829\MP9004220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3733800" cy="248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gboulais\AppData\Local\Microsoft\Windows\Temporary Internet Files\Content.IE5\M2734FVL\MC9004120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08854"/>
            <a:ext cx="2144917" cy="158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4762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Quiet Relaxing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/>
            <a:r>
              <a:rPr lang="en-US" dirty="0">
                <a:latin typeface="HelloRecess" pitchFamily="2" charset="0"/>
                <a:ea typeface="HelloRecess" pitchFamily="2" charset="0"/>
                <a:hlinkClick r:id="rId2"/>
              </a:rPr>
              <a:t>5 minute miracle</a:t>
            </a:r>
            <a:endParaRPr lang="en-US" dirty="0">
              <a:latin typeface="HelloRecess" pitchFamily="2" charset="0"/>
              <a:ea typeface="HelloRecess" pitchFamily="2" charset="0"/>
              <a:hlinkClick r:id="rId3"/>
            </a:endParaRPr>
          </a:p>
          <a:p>
            <a:pPr marL="571500" indent="-571500"/>
            <a:r>
              <a:rPr lang="en-US" dirty="0">
                <a:latin typeface="HelloRecess" pitchFamily="2" charset="0"/>
                <a:ea typeface="HelloRecess" pitchFamily="2" charset="0"/>
                <a:hlinkClick r:id="rId4"/>
              </a:rPr>
              <a:t>5 minutes off </a:t>
            </a:r>
          </a:p>
          <a:p>
            <a:pPr marL="571500" indent="-571500"/>
            <a:r>
              <a:rPr lang="en-US" dirty="0">
                <a:latin typeface="HelloRecess" pitchFamily="2" charset="0"/>
                <a:ea typeface="HelloRecess" pitchFamily="2" charset="0"/>
                <a:hlinkClick r:id="rId4"/>
              </a:rPr>
              <a:t>Breathing Break</a:t>
            </a:r>
          </a:p>
          <a:p>
            <a:pPr marL="571500" indent="-571500"/>
            <a:r>
              <a:rPr lang="en-US" dirty="0">
                <a:latin typeface="HelloRecess" pitchFamily="2" charset="0"/>
                <a:ea typeface="HelloRecess" pitchFamily="2" charset="0"/>
                <a:hlinkClick r:id="rId4"/>
              </a:rPr>
              <a:t>Mindfulness Break</a:t>
            </a:r>
          </a:p>
          <a:p>
            <a:pPr marL="571500" indent="-571500"/>
            <a:r>
              <a:rPr lang="en-US" dirty="0">
                <a:latin typeface="HelloRecess" pitchFamily="2" charset="0"/>
                <a:ea typeface="HelloRecess" pitchFamily="2" charset="0"/>
                <a:hlinkClick r:id="rId4"/>
              </a:rPr>
              <a:t>5 minute breathing break</a:t>
            </a:r>
          </a:p>
          <a:p>
            <a:pPr marL="571500" indent="-571500"/>
            <a:r>
              <a:rPr lang="en-US" dirty="0">
                <a:latin typeface="HelloRecess" pitchFamily="2" charset="0"/>
                <a:ea typeface="HelloRecess" pitchFamily="2" charset="0"/>
                <a:hlinkClick r:id="rId4"/>
              </a:rPr>
              <a:t>Music only </a:t>
            </a:r>
            <a:endParaRPr lang="en-US" dirty="0">
              <a:latin typeface="HelloRecess" pitchFamily="2" charset="0"/>
              <a:ea typeface="HelloRecess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754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	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Love your brain</a:t>
            </a:r>
          </a:p>
          <a:p>
            <a:r>
              <a:rPr lang="en-US" dirty="0" smtClean="0"/>
              <a:t>Love yourself</a:t>
            </a:r>
          </a:p>
          <a:p>
            <a:r>
              <a:rPr lang="en-US" dirty="0" smtClean="0"/>
              <a:t>Love your neighbor</a:t>
            </a:r>
          </a:p>
          <a:p>
            <a:r>
              <a:rPr lang="en-US" dirty="0" smtClean="0"/>
              <a:t>Be kind</a:t>
            </a:r>
          </a:p>
          <a:p>
            <a:r>
              <a:rPr lang="en-US" dirty="0" smtClean="0"/>
              <a:t>Be caring</a:t>
            </a:r>
          </a:p>
          <a:p>
            <a:r>
              <a:rPr lang="en-US" dirty="0" smtClean="0"/>
              <a:t>Be loving and your </a:t>
            </a:r>
            <a:r>
              <a:rPr lang="en-US" smtClean="0"/>
              <a:t>brain will GROW!!!!!!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3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helps me think.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…and make good choices. </a:t>
            </a:r>
          </a:p>
          <a:p>
            <a:r>
              <a:rPr lang="en-US" sz="2400" dirty="0" smtClean="0"/>
              <a:t>I love my brain even though</a:t>
            </a:r>
          </a:p>
          <a:p>
            <a:pPr marL="0" indent="0">
              <a:buNone/>
            </a:pPr>
            <a:r>
              <a:rPr lang="en-US" sz="2400" dirty="0"/>
              <a:t>i</a:t>
            </a:r>
            <a:r>
              <a:rPr lang="en-US" sz="2400" dirty="0" smtClean="0"/>
              <a:t>t looks strange. </a:t>
            </a:r>
          </a:p>
          <a:p>
            <a:r>
              <a:rPr lang="en-US" sz="2400" dirty="0" smtClean="0"/>
              <a:t>I makes me different from </a:t>
            </a:r>
          </a:p>
          <a:p>
            <a:pPr marL="0" indent="0">
              <a:buNone/>
            </a:pPr>
            <a:r>
              <a:rPr lang="en-US" sz="2400" dirty="0" smtClean="0"/>
              <a:t>… from a  robot because</a:t>
            </a:r>
          </a:p>
          <a:p>
            <a:pPr marL="0" indent="0">
              <a:buNone/>
            </a:pPr>
            <a:r>
              <a:rPr lang="en-US" sz="2400" dirty="0" smtClean="0"/>
              <a:t>I can feel and have emotions. </a:t>
            </a:r>
          </a:p>
          <a:p>
            <a:endParaRPr lang="en-US" sz="2400" dirty="0" smtClean="0"/>
          </a:p>
          <a:p>
            <a:endParaRPr lang="en-US" dirty="0" smtClean="0"/>
          </a:p>
        </p:txBody>
      </p:sp>
      <p:pic>
        <p:nvPicPr>
          <p:cNvPr id="3074" name="Picture 2" descr="C:\Users\bgboulais\AppData\Local\Microsoft\Windows\Temporary Internet Files\Content.IE5\DIP317BR\MP90043874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8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b="1" dirty="0" smtClean="0"/>
              <a:t>My brain weighs about 3 pounds!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30907"/>
            <a:ext cx="8229600" cy="4525963"/>
          </a:xfrm>
        </p:spPr>
        <p:txBody>
          <a:bodyPr/>
          <a:lstStyle/>
          <a:p>
            <a:r>
              <a:rPr lang="en-US" b="1" dirty="0" smtClean="0"/>
              <a:t>That’s as much as toaster!</a:t>
            </a:r>
            <a:endParaRPr lang="en-US" b="1" dirty="0"/>
          </a:p>
        </p:txBody>
      </p:sp>
      <p:pic>
        <p:nvPicPr>
          <p:cNvPr id="2051" name="Picture 3" descr="C:\Users\bgboulais\AppData\Local\Microsoft\Windows\Temporary Internet Files\Content.IE5\Q82AC0AG\MC9003569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67" y="2560320"/>
            <a:ext cx="3726333" cy="389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pounds=	</a:t>
            </a:r>
            <a:endParaRPr lang="en-US" dirty="0"/>
          </a:p>
        </p:txBody>
      </p:sp>
      <p:pic>
        <p:nvPicPr>
          <p:cNvPr id="8194" name="Picture 2" descr="C:\Users\bgboulais\AppData\Local\Microsoft\Windows\Temporary Internet Files\Content.IE5\M2734FVL\MP90033726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1981200"/>
            <a:ext cx="4467091" cy="31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57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brain needs good foods!</a:t>
            </a:r>
            <a:endParaRPr lang="en-US" dirty="0"/>
          </a:p>
        </p:txBody>
      </p:sp>
      <p:pic>
        <p:nvPicPr>
          <p:cNvPr id="3074" name="Picture 2" descr="C:\Users\bgboulais\AppData\Local\Microsoft\Windows\Temporary Internet Files\Content.IE5\1KE1L829\MP90043878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14" y="1600200"/>
            <a:ext cx="675877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104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653</Words>
  <Application>Microsoft Office PowerPoint</Application>
  <PresentationFormat>On-screen Show (4:3)</PresentationFormat>
  <Paragraphs>113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   My Brain is Fabulous! </vt:lpstr>
      <vt:lpstr>     Lesson 1  </vt:lpstr>
      <vt:lpstr>I have a brain inside my head.</vt:lpstr>
      <vt:lpstr>My brain is here inside. My cranium protects my brain. </vt:lpstr>
      <vt:lpstr>Before I was born my brain wasn’t finished growing.</vt:lpstr>
      <vt:lpstr>It helps me think.</vt:lpstr>
      <vt:lpstr>My brain weighs about 3 pounds!</vt:lpstr>
      <vt:lpstr>Three pounds= </vt:lpstr>
      <vt:lpstr>Our brain needs good foods!</vt:lpstr>
      <vt:lpstr>Blueberries and strawberries</vt:lpstr>
      <vt:lpstr>Apples, limes, and watermelon</vt:lpstr>
      <vt:lpstr>These foods make your brain strong!</vt:lpstr>
      <vt:lpstr>More foods to make our brains …</vt:lpstr>
      <vt:lpstr>Yummy Brain Food!</vt:lpstr>
      <vt:lpstr>Broccoli</vt:lpstr>
      <vt:lpstr>Walnuts, almonds and green tea are also fabulous for your brain!</vt:lpstr>
      <vt:lpstr>PowerPoint Presentation</vt:lpstr>
      <vt:lpstr>What do you notice…</vt:lpstr>
      <vt:lpstr>They are all Fruits and Vegetables!</vt:lpstr>
      <vt:lpstr>Lesson 2 </vt:lpstr>
      <vt:lpstr>Did you know… </vt:lpstr>
      <vt:lpstr>Your brain needs 2 glasses of water for every 25 pounds you weigh!  </vt:lpstr>
      <vt:lpstr>Now kiss your ….</vt:lpstr>
      <vt:lpstr>Lesson 3 Two Important Parts of Your Brain</vt:lpstr>
      <vt:lpstr>Prefrontal Cortex is thinking part of my brain and it is at the front of my head. It is here that I make decisions about my life.</vt:lpstr>
      <vt:lpstr>When I think, my body moves. It sends signals throughout my body like a train!</vt:lpstr>
      <vt:lpstr>My brain is in charge of my body! It is powerful like the engine of a  train. My brain controls my heart beating and my movements as well!</vt:lpstr>
      <vt:lpstr>I am thinking!!!!!</vt:lpstr>
      <vt:lpstr>It helps you control your behavior, think about problems, make right and wrong choices, and think about the consequences of your actions. What’s a consequence? </vt:lpstr>
      <vt:lpstr>A consequence is what happens when we make a choice whether it is good or bad.</vt:lpstr>
      <vt:lpstr>Making Choices Can be Tricky! Should I do this or that?</vt:lpstr>
      <vt:lpstr>Hmm….should I be in the road?</vt:lpstr>
      <vt:lpstr>Stay in my yard or listen to my parents?</vt:lpstr>
      <vt:lpstr>My prefrontal cortex helps me control my behavior.</vt:lpstr>
      <vt:lpstr>Lesson 4 My Prefrontal Cortex controls my long and short term memory.</vt:lpstr>
      <vt:lpstr>It also helps me to plan and stay organized.</vt:lpstr>
      <vt:lpstr>And guess what? It helps me remember things from a long time ago and from what my teacher says today.</vt:lpstr>
      <vt:lpstr>My son Andre’s Story…</vt:lpstr>
      <vt:lpstr>Part Three=3 How can my brain help me in school?</vt:lpstr>
      <vt:lpstr>Inside my brain is the Limbic System</vt:lpstr>
      <vt:lpstr>Little parts work together inside my brain. It’s a system!</vt:lpstr>
      <vt:lpstr>Limbic System</vt:lpstr>
      <vt:lpstr>Limbic System connects us to emotions…our feelings</vt:lpstr>
      <vt:lpstr>Hippocompas and Amygdala</vt:lpstr>
      <vt:lpstr>Amygdala -The amygdala is responsible for determining what memories are stored in your brain</vt:lpstr>
      <vt:lpstr>Hippocampus  </vt:lpstr>
      <vt:lpstr>Neurons-you are born with a certain number…you get what your get!</vt:lpstr>
      <vt:lpstr>Neurons are Busy Cells!</vt:lpstr>
      <vt:lpstr>Dendrites-can grow the more you learn! </vt:lpstr>
      <vt:lpstr>Axons are long fibers that send messages around the body.  </vt:lpstr>
      <vt:lpstr>Your longest Axon is…</vt:lpstr>
      <vt:lpstr>Neurons make connections The more connections we make the more our brain grows!</vt:lpstr>
      <vt:lpstr>Calm Down and Release your Amygdala</vt:lpstr>
      <vt:lpstr>PowerPoint Presentation</vt:lpstr>
      <vt:lpstr>PowerPoint Presentation</vt:lpstr>
      <vt:lpstr>Focused Attention Breaks help us relax and learn more!</vt:lpstr>
      <vt:lpstr>Quiet Relaxing Links</vt:lpstr>
      <vt:lpstr>Remember  …</vt:lpstr>
    </vt:vector>
  </TitlesOfParts>
  <Company>MSD of Pike Township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Brain is fabulous!</dc:title>
  <dc:creator>MSD of Pike Township</dc:creator>
  <cp:lastModifiedBy>Lori</cp:lastModifiedBy>
  <cp:revision>26</cp:revision>
  <cp:lastPrinted>2015-03-02T15:46:58Z</cp:lastPrinted>
  <dcterms:created xsi:type="dcterms:W3CDTF">2014-11-06T16:59:03Z</dcterms:created>
  <dcterms:modified xsi:type="dcterms:W3CDTF">2015-03-24T18:46:50Z</dcterms:modified>
</cp:coreProperties>
</file>